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3"/>
    <p:sldId id="257" r:id="rId4"/>
    <p:sldId id="262" r:id="rId5"/>
    <p:sldId id="259" r:id="rId6"/>
    <p:sldId id="261" r:id="rId7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9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7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image" Target="../media/image1.png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1524001" y="2032001"/>
            <a:ext cx="9144000" cy="1396630"/>
          </a:xfrm>
        </p:spPr>
        <p:txBody>
          <a:bodyPr rIns="25400" anchor="b">
            <a:noAutofit/>
          </a:bodyPr>
          <a:lstStyle>
            <a:lvl1pPr algn="ctr">
              <a:defRPr sz="6400" spc="600">
                <a:solidFill>
                  <a:schemeClr val="bg1"/>
                </a:solidFill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1524001" y="3587404"/>
            <a:ext cx="9144000" cy="1021031"/>
          </a:xfrm>
        </p:spPr>
        <p:txBody>
          <a:bodyPr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bg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buFontTx/>
              <a:buNone/>
              <a:defRPr noProof="0" dirty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FC38A87-77AC-48C7-9F0B-A360E0E0700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2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</a:t>
            </a:r>
            <a:r>
              <a:rPr lang="zh-CN" altLang="en-US" noProof="1"/>
              <a:t>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6" name="日期占位符 2"/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3"/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末尾幻灯片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838199" y="2473126"/>
            <a:ext cx="10515601" cy="1911747"/>
          </a:xfrm>
        </p:spPr>
        <p:txBody>
          <a:bodyPr rtlCol="0" anchor="ctr">
            <a:no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单击此处编辑标题</a:t>
            </a:r>
            <a:endParaRPr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48EE0-4ABF-491F-B0BA-FE21D3D573F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  <a:p>
            <a:pPr lvl="1"/>
            <a:r>
              <a:rPr lang="zh-CN" altLang="en-US" noProof="1">
                <a:sym typeface="+mn-ea"/>
              </a:rPr>
              <a:t>第二级</a:t>
            </a:r>
            <a:endParaRPr lang="zh-CN" altLang="en-US" noProof="1">
              <a:sym typeface="+mn-ea"/>
            </a:endParaRPr>
          </a:p>
          <a:p>
            <a:pPr lvl="2"/>
            <a:r>
              <a:rPr lang="zh-CN" altLang="en-US" noProof="1">
                <a:sym typeface="+mn-ea"/>
              </a:rPr>
              <a:t>第三级</a:t>
            </a:r>
            <a:endParaRPr lang="zh-CN" altLang="en-US" noProof="1">
              <a:sym typeface="+mn-ea"/>
            </a:endParaRPr>
          </a:p>
          <a:p>
            <a:pPr lvl="3"/>
            <a:r>
              <a:rPr lang="zh-CN" altLang="en-US" noProof="1">
                <a:sym typeface="+mn-ea"/>
              </a:rPr>
              <a:t>第四级</a:t>
            </a:r>
            <a:endParaRPr lang="zh-CN" altLang="en-US" noProof="1">
              <a:sym typeface="+mn-ea"/>
            </a:endParaRPr>
          </a:p>
          <a:p>
            <a:pPr lvl="4"/>
            <a:r>
              <a:rPr lang="zh-CN" altLang="en-US"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smtClean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7"/>
            </p:custDataLst>
          </p:nvPr>
        </p:nvSpPr>
        <p:spPr>
          <a:xfrm>
            <a:off x="157949" y="443234"/>
            <a:ext cx="511932" cy="441964"/>
          </a:xfrm>
          <a:prstGeom prst="hexagon">
            <a:avLst/>
          </a:prstGeom>
          <a:solidFill>
            <a:schemeClr val="accent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buFontTx/>
              <a:buNone/>
              <a:defRPr/>
            </a:pPr>
            <a:endParaRPr lang="zh-CN" altLang="en-US" sz="3200" noProof="1">
              <a:latin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image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3780" r="3660"/>
          <a:stretch>
            <a:fillRect/>
          </a:stretch>
        </p:blipFill>
        <p:spPr>
          <a:xfrm rot="5400000">
            <a:off x="-1341755" y="1336675"/>
            <a:ext cx="6871335" cy="4185285"/>
          </a:xfrm>
          <a:prstGeom prst="rect">
            <a:avLst/>
          </a:prstGeom>
        </p:spPr>
      </p:pic>
      <p:sp>
        <p:nvSpPr>
          <p:cNvPr id="5" name="六边形 4"/>
          <p:cNvSpPr/>
          <p:nvPr>
            <p:custDataLst>
              <p:tags r:id="rId4"/>
            </p:custDataLst>
          </p:nvPr>
        </p:nvSpPr>
        <p:spPr>
          <a:xfrm>
            <a:off x="3614738" y="2924175"/>
            <a:ext cx="1173162" cy="1009650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 altLang="en-US" sz="32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231905" y="2673627"/>
            <a:ext cx="4607834" cy="816646"/>
          </a:xfrm>
        </p:spPr>
        <p:txBody>
          <a:bodyPr rIns="63500" anchor="b">
            <a:noAutofit/>
          </a:bodyPr>
          <a:lstStyle>
            <a:lvl1pPr>
              <a:defRPr sz="4000" u="none" strike="noStrike" kern="1200" cap="none" spc="30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5231904" y="3571479"/>
            <a:ext cx="4607835" cy="682469"/>
          </a:xfrm>
        </p:spPr>
        <p:txBody>
          <a:bodyPr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24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>
                <a:sym typeface="+mn-ea"/>
              </a:rPr>
              <a:t>单击此处</a:t>
            </a:r>
            <a:r>
              <a:rPr lang="zh-CN" altLang="en-US" noProof="1"/>
              <a:t>编辑母版文本样式</a:t>
            </a:r>
            <a:endParaRPr lang="zh-CN" altLang="en-US" noProof="1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smtClean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994CB5B3-EC8D-4F60-BF61-3EF349C8578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  <a:p>
            <a:pPr lvl="1"/>
            <a:r>
              <a:rPr lang="zh-CN" altLang="en-US" noProof="1">
                <a:sym typeface="+mn-ea"/>
              </a:rPr>
              <a:t>第二级</a:t>
            </a:r>
            <a:endParaRPr lang="zh-CN" altLang="en-US" noProof="1">
              <a:sym typeface="+mn-ea"/>
            </a:endParaRPr>
          </a:p>
          <a:p>
            <a:pPr lvl="2"/>
            <a:r>
              <a:rPr lang="zh-CN" altLang="en-US" noProof="1">
                <a:sym typeface="+mn-ea"/>
              </a:rPr>
              <a:t>第三级</a:t>
            </a:r>
            <a:endParaRPr lang="zh-CN" altLang="en-US" noProof="1">
              <a:sym typeface="+mn-ea"/>
            </a:endParaRPr>
          </a:p>
          <a:p>
            <a:pPr lvl="3"/>
            <a:r>
              <a:rPr lang="zh-CN" altLang="en-US" noProof="1">
                <a:sym typeface="+mn-ea"/>
              </a:rPr>
              <a:t>第四级</a:t>
            </a:r>
            <a:endParaRPr lang="zh-CN" altLang="en-US" noProof="1">
              <a:sym typeface="+mn-ea"/>
            </a:endParaRPr>
          </a:p>
          <a:p>
            <a:pPr lvl="4"/>
            <a:r>
              <a:rPr lang="zh-CN" altLang="en-US"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</a:t>
            </a:r>
            <a:r>
              <a:rPr lang="zh-CN" altLang="en-US" noProof="1"/>
              <a:t>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8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10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tIns="38100" rIns="76200" bIns="3810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单击此处</a:t>
            </a:r>
            <a:r>
              <a:rPr lang="zh-CN" altLang="en-US" noProof="1"/>
              <a:t>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  <a:p>
            <a:pPr lvl="1"/>
            <a:r>
              <a:rPr lang="zh-CN" altLang="en-US" noProof="1">
                <a:sym typeface="+mn-ea"/>
              </a:rPr>
              <a:t>第二级</a:t>
            </a:r>
            <a:endParaRPr lang="zh-CN" altLang="en-US" noProof="1">
              <a:sym typeface="+mn-ea"/>
            </a:endParaRPr>
          </a:p>
          <a:p>
            <a:pPr lvl="2"/>
            <a:r>
              <a:rPr lang="zh-CN" altLang="en-US" noProof="1">
                <a:sym typeface="+mn-ea"/>
              </a:rPr>
              <a:t>第三级</a:t>
            </a:r>
            <a:endParaRPr lang="zh-CN" altLang="en-US" noProof="1">
              <a:sym typeface="+mn-ea"/>
            </a:endParaRPr>
          </a:p>
          <a:p>
            <a:pPr lvl="3"/>
            <a:r>
              <a:rPr lang="zh-CN" altLang="en-US" noProof="1">
                <a:sym typeface="+mn-ea"/>
              </a:rPr>
              <a:t>第四级</a:t>
            </a:r>
            <a:endParaRPr lang="zh-CN" altLang="en-US" noProof="1">
              <a:sym typeface="+mn-ea"/>
            </a:endParaRPr>
          </a:p>
          <a:p>
            <a:pPr lvl="4"/>
            <a:r>
              <a:rPr lang="zh-CN" altLang="en-US"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tIns="38100" rIns="76200" bIns="3810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  <a:p>
            <a:pPr lvl="1"/>
            <a:r>
              <a:rPr lang="zh-CN" altLang="en-US" noProof="1">
                <a:sym typeface="+mn-ea"/>
              </a:rPr>
              <a:t>第二级</a:t>
            </a:r>
            <a:endParaRPr lang="zh-CN" altLang="en-US" noProof="1">
              <a:sym typeface="+mn-ea"/>
            </a:endParaRPr>
          </a:p>
          <a:p>
            <a:pPr lvl="2"/>
            <a:r>
              <a:rPr lang="zh-CN" altLang="en-US" noProof="1">
                <a:sym typeface="+mn-ea"/>
              </a:rPr>
              <a:t>第三级</a:t>
            </a:r>
            <a:endParaRPr lang="zh-CN" altLang="en-US" noProof="1">
              <a:sym typeface="+mn-ea"/>
            </a:endParaRPr>
          </a:p>
          <a:p>
            <a:pPr lvl="3"/>
            <a:r>
              <a:rPr lang="zh-CN" altLang="en-US" noProof="1">
                <a:sym typeface="+mn-ea"/>
              </a:rPr>
              <a:t>第四级</a:t>
            </a:r>
            <a:endParaRPr lang="zh-CN" altLang="en-US" noProof="1">
              <a:sym typeface="+mn-ea"/>
            </a:endParaRPr>
          </a:p>
          <a:p>
            <a:pPr lvl="4"/>
            <a:r>
              <a:rPr lang="zh-CN" altLang="en-US"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buFontTx/>
              <a:buNone/>
              <a:defRPr noProof="0" dirty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smtClean="0"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1pPr>
          </a:lstStyle>
          <a:p>
            <a:fld id="{BD269E1A-4DF9-4A6A-B519-38EBE42E334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buFontTx/>
              <a:buNone/>
              <a:defRPr noProof="0" dirty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单击图标添加图片</a:t>
            </a:r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单击此处编辑母版文本样式</a:t>
            </a:r>
            <a:endParaRPr lang="zh-CN" altLang="en-US" noProof="1">
              <a:sym typeface="+mn-ea"/>
            </a:endParaRPr>
          </a:p>
        </p:txBody>
      </p:sp>
      <p:sp>
        <p:nvSpPr>
          <p:cNvPr id="8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buFontTx/>
              <a:buNone/>
              <a:defRPr noProof="0" dirty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9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buFontTx/>
              <a:buNone/>
              <a:defRPr noProof="0" dirty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0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</a:lstStyle>
          <a:p>
            <a:pPr lvl="0"/>
            <a:r>
              <a:rPr lang="zh-CN" altLang="en-US"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>
                <a:sym typeface="+mn-ea"/>
              </a:rPr>
              <a:t>单击此处</a:t>
            </a:r>
            <a:r>
              <a:rPr lang="zh-CN" altLang="en-US" noProof="1"/>
              <a:t>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buFontTx/>
              <a:buNone/>
              <a:defRPr noProof="0" dirty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buFontTx/>
              <a:buNone/>
              <a:defRPr noProof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4.xml"/><Relationship Id="rId16" Type="http://schemas.openxmlformats.org/officeDocument/2006/relationships/tags" Target="../tags/tag63.xml"/><Relationship Id="rId15" Type="http://schemas.openxmlformats.org/officeDocument/2006/relationships/tags" Target="../tags/tag62.xml"/><Relationship Id="rId14" Type="http://schemas.openxmlformats.org/officeDocument/2006/relationships/tags" Target="../tags/tag61.xml"/><Relationship Id="rId13" Type="http://schemas.openxmlformats.org/officeDocument/2006/relationships/tags" Target="../tags/tag60.xml"/><Relationship Id="rId12" Type="http://schemas.openxmlformats.org/officeDocument/2006/relationships/tags" Target="../tags/tag59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  <p:custDataLst>
              <p:tags r:id="rId12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0" tIns="38100" rIns="76200" bIns="38100" numCol="1" anchor="t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9"/>
            <p:custDataLst>
              <p:tags r:id="rId13"/>
            </p:custDataLst>
          </p:nvPr>
        </p:nvSpPr>
        <p:spPr bwMode="auto">
          <a:xfrm>
            <a:off x="669925" y="952500"/>
            <a:ext cx="1085215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0" tIns="0" rIns="82550" bIns="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noProof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noProof="1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 altLang="en-US">
              <a:latin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微软雅黑" panose="020B0503020204020204" charset="-122"/>
          <a:ea typeface="微软雅黑" panose="020B0503020204020204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微软雅黑" panose="020B0503020204020204" charset="-122"/>
          <a:ea typeface="微软雅黑" panose="020B0503020204020204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微软雅黑" panose="020B0503020204020204" charset="-122"/>
          <a:ea typeface="微软雅黑" panose="020B0503020204020204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微软雅黑" panose="020B0503020204020204" charset="-122"/>
          <a:ea typeface="微软雅黑" panose="020B0503020204020204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微软雅黑" panose="020B0503020204020204" charset="-122"/>
          <a:ea typeface="微软雅黑" panose="020B0503020204020204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微软雅黑" panose="020B0503020204020204" charset="-122"/>
          <a:ea typeface="微软雅黑" panose="020B0503020204020204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微软雅黑" panose="020B0503020204020204" charset="-122"/>
          <a:ea typeface="微软雅黑" panose="020B0503020204020204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微软雅黑" panose="020B0503020204020204" charset="-122"/>
          <a:ea typeface="微软雅黑" panose="020B0503020204020204" charset="-122"/>
        </a:defRPr>
      </a:lvl9pPr>
    </p:titleStyle>
    <p:bodyStyle>
      <a:lvl1pPr marL="2286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1pPr>
      <a:lvl2pPr marL="6858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2pPr>
      <a:lvl3pPr marL="11430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3pPr>
      <a:lvl4pPr marL="16002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4pPr>
      <a:lvl5pPr marL="2057400" indent="-228600" algn="l" rtl="0" eaLnBrk="1" fontAlgn="base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6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7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9.xml"/><Relationship Id="rId4" Type="http://schemas.openxmlformats.org/officeDocument/2006/relationships/image" Target="../media/image6.png"/><Relationship Id="rId3" Type="http://schemas.openxmlformats.org/officeDocument/2006/relationships/tags" Target="../tags/tag68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2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自制乐器介绍</a:t>
            </a:r>
            <a:endParaRPr lang="zh-CN" altLang="en-US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23" name="副标题 2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初二</a:t>
            </a:r>
            <a:r>
              <a:rPr lang="en-US" altLang="zh-CN"/>
              <a:t>17</a:t>
            </a:r>
            <a:r>
              <a:rPr lang="zh-CN" altLang="en-US"/>
              <a:t>班于瀚宸、戴隆潮、徐子越、李雨芯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1"/>
      <p:bldP spid="22" grpId="3"/>
      <p:bldP spid="22" grpId="5"/>
      <p:bldP spid="22" grpId="7"/>
      <p:bldP spid="22" grpId="8"/>
      <p:bldP spid="22" grpId="9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3200">
                <a:latin typeface="等线 Light" panose="02010600030101010101" charset="-122"/>
                <a:ea typeface="等线 Light" panose="02010600030101010101" charset="-122"/>
              </a:rPr>
              <a:t>乐器概述</a:t>
            </a:r>
            <a:endParaRPr lang="zh-CN" altLang="en-US" sz="3200">
              <a:latin typeface="等线 Light" panose="02010600030101010101" charset="-122"/>
              <a:ea typeface="等线 Light" panose="02010600030101010101" charset="-122"/>
            </a:endParaRPr>
          </a:p>
        </p:txBody>
      </p:sp>
      <p:pic>
        <p:nvPicPr>
          <p:cNvPr id="4" name="内容占位符 3" descr="微信图片_20231027212200"/>
          <p:cNvPicPr>
            <a:picLocks noChangeAspect="1"/>
          </p:cNvPicPr>
          <p:nvPr>
            <p:ph idx="1"/>
          </p:nvPr>
        </p:nvPicPr>
        <p:blipFill>
          <a:blip r:embed="rId1"/>
          <a:srcRect l="17434" t="17947" r="11387" b="12750"/>
          <a:stretch>
            <a:fillRect/>
          </a:stretch>
        </p:blipFill>
        <p:spPr>
          <a:xfrm>
            <a:off x="669925" y="1155700"/>
            <a:ext cx="2877820" cy="3734435"/>
          </a:xfrm>
          <a:prstGeom prst="rect">
            <a:avLst/>
          </a:prstGeom>
        </p:spPr>
      </p:pic>
      <p:pic>
        <p:nvPicPr>
          <p:cNvPr id="5" name="图片 4" descr="微信图片_202310272122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2840" y="1155700"/>
            <a:ext cx="3517900" cy="2639695"/>
          </a:xfrm>
          <a:prstGeom prst="rect">
            <a:avLst/>
          </a:prstGeom>
        </p:spPr>
      </p:pic>
      <p:pic>
        <p:nvPicPr>
          <p:cNvPr id="6" name="图片 5" descr="微信图片_202310272122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205" y="3874135"/>
            <a:ext cx="3518535" cy="2639695"/>
          </a:xfrm>
          <a:prstGeom prst="rect">
            <a:avLst/>
          </a:prstGeom>
        </p:spPr>
      </p:pic>
      <p:pic>
        <p:nvPicPr>
          <p:cNvPr id="7" name="图片 6" descr="微信图片_202310272122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7575" y="3489960"/>
            <a:ext cx="4030345" cy="30238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458075" y="985520"/>
            <a:ext cx="4064000" cy="3667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材质：硬纸板</a:t>
            </a:r>
            <a:endParaRPr lang="zh-CN" altLang="en-US" sz="2000">
              <a:latin typeface="等线 Light" panose="02010600030101010101" charset="-122"/>
              <a:ea typeface="等线 Light" panose="02010600030101010101" charset="-122"/>
            </a:endParaRPr>
          </a:p>
          <a:p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制作灵感：尤克里里</a:t>
            </a:r>
            <a:endParaRPr lang="zh-CN" altLang="en-US" sz="2000">
              <a:latin typeface="等线 Light" panose="02010600030101010101" charset="-122"/>
              <a:ea typeface="等线 Light" panose="02010600030101010101" charset="-122"/>
            </a:endParaRPr>
          </a:p>
          <a:p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原理：震动频率不同导致的音调不同</a:t>
            </a:r>
            <a:endParaRPr lang="zh-CN" altLang="en-US" sz="2000">
              <a:latin typeface="等线 Light" panose="02010600030101010101" charset="-122"/>
              <a:ea typeface="等线 Light" panose="02010600030101010101" charset="-122"/>
            </a:endParaRPr>
          </a:p>
          <a:p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调试方法：通过调节弦的长短改变音调</a:t>
            </a:r>
            <a:endParaRPr lang="zh-CN" altLang="en-US" sz="2000"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69925" y="5224145"/>
            <a:ext cx="2423795" cy="8578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乐器名称：</a:t>
            </a:r>
            <a:endParaRPr lang="zh-CN" altLang="en-US"/>
          </a:p>
          <a:p>
            <a:r>
              <a:rPr lang="zh-CN" altLang="en-US" sz="3200"/>
              <a:t>诚爱</a:t>
            </a:r>
            <a:r>
              <a:rPr lang="en-US" altLang="zh-CN" sz="3200"/>
              <a:t>“</a:t>
            </a:r>
            <a:r>
              <a:rPr lang="zh-CN" altLang="en-US" sz="3200"/>
              <a:t>琴</a:t>
            </a:r>
            <a:r>
              <a:rPr lang="en-US" altLang="zh-CN" sz="3200"/>
              <a:t>”</a:t>
            </a:r>
            <a:r>
              <a:rPr lang="zh-CN" altLang="en-US" sz="3200"/>
              <a:t>勇</a:t>
            </a:r>
            <a:endParaRPr lang="zh-CN" altLang="en-US" sz="3200"/>
          </a:p>
          <a:p>
            <a:endParaRPr lang="zh-CN" altLang="en-US" sz="3200"/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3200">
                <a:latin typeface="等线 Light" panose="02010600030101010101" charset="-122"/>
                <a:ea typeface="等线 Light" panose="02010600030101010101" charset="-122"/>
              </a:rPr>
              <a:t>乐器概述</a:t>
            </a:r>
            <a:endParaRPr lang="zh-CN" altLang="en-US" sz="3200">
              <a:latin typeface="等线 Light" panose="02010600030101010101" charset="-122"/>
              <a:ea typeface="等线 Light" panose="02010600030101010101" charset="-122"/>
            </a:endParaRPr>
          </a:p>
        </p:txBody>
      </p:sp>
      <p:pic>
        <p:nvPicPr>
          <p:cNvPr id="4" name="内容占位符 3" descr="微信图片_20231027212200"/>
          <p:cNvPicPr>
            <a:picLocks noChangeAspect="1"/>
          </p:cNvPicPr>
          <p:nvPr>
            <p:ph idx="1"/>
          </p:nvPr>
        </p:nvPicPr>
        <p:blipFill>
          <a:blip r:embed="rId1"/>
          <a:srcRect l="17434" t="17947" r="11387" b="12750"/>
          <a:stretch>
            <a:fillRect/>
          </a:stretch>
        </p:blipFill>
        <p:spPr>
          <a:xfrm>
            <a:off x="669925" y="1155700"/>
            <a:ext cx="2877820" cy="3734435"/>
          </a:xfrm>
          <a:prstGeom prst="rect">
            <a:avLst/>
          </a:prstGeom>
        </p:spPr>
      </p:pic>
      <p:pic>
        <p:nvPicPr>
          <p:cNvPr id="5" name="图片 4" descr="微信图片_202310272122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2840" y="1155700"/>
            <a:ext cx="3517900" cy="2639695"/>
          </a:xfrm>
          <a:prstGeom prst="rect">
            <a:avLst/>
          </a:prstGeom>
        </p:spPr>
      </p:pic>
      <p:pic>
        <p:nvPicPr>
          <p:cNvPr id="6" name="图片 5" descr="微信图片_202310272122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205" y="3874135"/>
            <a:ext cx="3518535" cy="2639695"/>
          </a:xfrm>
          <a:prstGeom prst="rect">
            <a:avLst/>
          </a:prstGeom>
        </p:spPr>
      </p:pic>
      <p:pic>
        <p:nvPicPr>
          <p:cNvPr id="7" name="图片 6" descr="微信图片_202310272122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7575" y="3489960"/>
            <a:ext cx="4030345" cy="30238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315200" y="1087755"/>
            <a:ext cx="4064000" cy="3667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调节响度：加大拨弦的力度</a:t>
            </a:r>
            <a:endParaRPr lang="zh-CN" altLang="en-US" sz="2000">
              <a:latin typeface="等线 Light" panose="02010600030101010101" charset="-122"/>
              <a:ea typeface="等线 Light" panose="02010600030101010101" charset="-122"/>
            </a:endParaRPr>
          </a:p>
          <a:p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演奏音域：因为卡槽与琴弦的设计可以灵活调节音调，所以可在音域范围上任意调整，但至多只能同时演奏</a:t>
            </a:r>
            <a:r>
              <a:rPr lang="en-US" altLang="zh-CN" sz="2000">
                <a:latin typeface="等线 Light" panose="02010600030101010101" charset="-122"/>
                <a:ea typeface="等线 Light" panose="02010600030101010101" charset="-122"/>
              </a:rPr>
              <a:t>6</a:t>
            </a:r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个音。</a:t>
            </a:r>
            <a:endParaRPr lang="zh-CN" altLang="en-US" sz="2000">
              <a:latin typeface="等线 Light" panose="02010600030101010101" charset="-122"/>
              <a:ea typeface="等线 Light" panose="02010600030101010101" charset="-122"/>
            </a:endParaRPr>
          </a:p>
          <a:p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亮点特色：可随意调整音域。</a:t>
            </a:r>
            <a:endParaRPr lang="en-US" altLang="zh-CN" sz="2000">
              <a:latin typeface="等线 Light" panose="02010600030101010101" charset="-122"/>
              <a:ea typeface="等线 Light" panose="02010600030101010101" charset="-122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1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610"/>
                            </p:stCondLst>
                            <p:childTnLst>
                              <p:par>
                                <p:cTn id="3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等线 Light" panose="02010600030101010101" charset="-122"/>
                <a:ea typeface="等线 Light" panose="02010600030101010101" charset="-122"/>
              </a:rPr>
              <a:t>演奏视频</a:t>
            </a:r>
            <a:endParaRPr lang="zh-CN" altLang="en-US">
              <a:latin typeface="等线 Light" panose="02010600030101010101" charset="-122"/>
              <a:ea typeface="等线 Light" panose="02010600030101010101" charset="-122"/>
            </a:endParaRPr>
          </a:p>
        </p:txBody>
      </p:sp>
      <p:pic>
        <p:nvPicPr>
          <p:cNvPr id="9" name="WeChat_20231027212257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69925" y="1022985"/>
            <a:ext cx="7879080" cy="53384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843010" y="1264285"/>
            <a:ext cx="2850515" cy="3907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曲目：《青花瓷》部分</a:t>
            </a:r>
            <a:endParaRPr lang="zh-CN" altLang="en-US" sz="2000">
              <a:latin typeface="等线 Light" panose="02010600030101010101" charset="-122"/>
              <a:ea typeface="等线 Light" panose="02010600030101010101" charset="-122"/>
            </a:endParaRPr>
          </a:p>
          <a:p>
            <a:r>
              <a:rPr lang="zh-CN" altLang="en-US" sz="2000">
                <a:latin typeface="等线 Light" panose="02010600030101010101" charset="-122"/>
                <a:ea typeface="等线 Light" panose="02010600030101010101" charset="-122"/>
              </a:rPr>
              <a:t>由于至多只能同时发出六个音所以和原曲有出入，请大家谅解</a:t>
            </a:r>
            <a:endParaRPr lang="zh-CN" altLang="en-US" sz="2000">
              <a:latin typeface="等线 Light" panose="02010600030101010101" charset="-122"/>
              <a:ea typeface="等线 Light" panose="02010600030101010101" charset="-122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9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9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21" fill="hold" display="1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2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谢谢大家！</a:t>
            </a:r>
            <a:endParaRPr lang="zh-CN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1"/>
      <p:bldP spid="22" grpId="3"/>
      <p:bldP spid="22" grpId="4"/>
      <p:bldP spid="22" grpId="5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  <p:tag name="KSO_WM_UNIT_DIAGRAM_ISNUMVISUAL" val="0"/>
  <p:tag name="KSO_WM_UNIT_DIAGRAM_ISREFERUNIT" val="0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96576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96576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COMBINE_RELATE_SLIDE_ID" val="background20181944_1"/>
  <p:tag name="KSO_WM_TEMPLATE_CATEGORY" val="custom"/>
  <p:tag name="KSO_WM_TEMPLATE_INDEX" val="20196576"/>
  <p:tag name="KSO_WM_TEMPLATE_SUBCATEGORY" val="0"/>
  <p:tag name="KSO_WM_TEMPLATE_THUMBS_INDEX" val="1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commondata" val="eyJoZGlkIjoiNzI1MzljODBiNDliMzEyMzFlZWNlN2EzYjU0N2YzMWE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Office 主题​​">
  <a:themeElements>
    <a:clrScheme name="2">
      <a:dk1>
        <a:sysClr val="windowText" lastClr="000000"/>
      </a:dk1>
      <a:lt1>
        <a:sysClr val="window" lastClr="FFFFFF"/>
      </a:lt1>
      <a:dk2>
        <a:srgbClr val="262626"/>
      </a:dk2>
      <a:lt2>
        <a:srgbClr val="EEECE1"/>
      </a:lt2>
      <a:accent1>
        <a:srgbClr val="FFFFFF"/>
      </a:accent1>
      <a:accent2>
        <a:srgbClr val="1B1E1F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</Words>
  <Application>WPS 演示</Application>
  <PresentationFormat>宽屏</PresentationFormat>
  <Paragraphs>28</Paragraphs>
  <Slides>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Arial</vt:lpstr>
      <vt:lpstr>宋体</vt:lpstr>
      <vt:lpstr>Wingdings</vt:lpstr>
      <vt:lpstr>微软雅黑</vt:lpstr>
      <vt:lpstr>黑体</vt:lpstr>
      <vt:lpstr>等线 Light</vt:lpstr>
      <vt:lpstr>Arial Unicode MS</vt:lpstr>
      <vt:lpstr>Calibri</vt:lpstr>
      <vt:lpstr>1_Office 主题​​</vt:lpstr>
      <vt:lpstr>自制乐器介绍</vt:lpstr>
      <vt:lpstr>乐器概述</vt:lpstr>
      <vt:lpstr>乐器概述</vt:lpstr>
      <vt:lpstr>演奏视频</vt:lpstr>
      <vt:lpstr>谢谢大家！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cc</cp:lastModifiedBy>
  <cp:revision>156</cp:revision>
  <dcterms:created xsi:type="dcterms:W3CDTF">2019-06-19T02:08:00Z</dcterms:created>
  <dcterms:modified xsi:type="dcterms:W3CDTF">2023-10-29T13:44:04Z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F981FA97825B4CF9AD5860760AF78040_12</vt:lpwstr>
  </property>
</Properties>
</file>